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60" r:id="rId5"/>
    <p:sldId id="261" r:id="rId6"/>
    <p:sldId id="264" r:id="rId7"/>
    <p:sldId id="263" r:id="rId8"/>
    <p:sldId id="265" r:id="rId9"/>
    <p:sldId id="262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  <a:p>
            <a:r>
              <a:rPr lang="en-US" smtClean="0"/>
              <a:t>*</a:t>
            </a:r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  <a:p>
            <a:r>
              <a:rPr lang="en-US" smtClean="0"/>
              <a:t>#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97C6536-9969-4EF0-897F-310DE22F6AEA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B6BD75B-C937-43D7-B7E7-5A731EB3D6F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17531E-36EC-44D8-8A34-B70DA13586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730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FFE6D8-99B4-441F-BE8A-07E0938A7A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7135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045683-79C6-4CE5-8EC7-C9A5984EEA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0825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954A57-BFA4-4F9A-B792-E2BC6BF488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5572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4F10E9-EDCB-408C-A6AA-4E34BE50C5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6611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10BBEC-D3D1-4F15-AC49-A3105AD3F9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5672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B57284-EF4C-4D22-AA3B-2C4CBDC42E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1237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CC56A32-5919-4604-85F7-F597F0B511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5856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8B65C7-3568-4AAA-8168-FFCA0FC4C0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7677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4464C3F-18C3-4EC2-AD4E-D7B3A20E73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8452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6E9B41-89E1-4B70-8389-A64A6914EB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6778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3E9AAF-2774-4115-8DA4-A7FE3911E4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856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7FF2-845F-41B9-944F-35B90659B7D6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76767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/>
            </a:lvl1pPr>
          </a:lstStyle>
          <a:p>
            <a:pPr>
              <a:defRPr/>
            </a:pPr>
            <a:fld id="{08B48A46-E64D-44C3-B5C3-AB826C3F03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264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Рисунок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62034" y="0"/>
            <a:ext cx="9620370" cy="6846308"/>
          </a:xfrm>
          <a:prstGeom prst="rect">
            <a:avLst/>
          </a:prstGeom>
          <a:noFill/>
        </p:spPr>
      </p:pic>
      <p:sp>
        <p:nvSpPr>
          <p:cNvPr id="8" name="Текст. поле 7"/>
          <p:cNvSpPr txBox="1"/>
          <p:nvPr/>
        </p:nvSpPr>
        <p:spPr>
          <a:xfrm>
            <a:off x="1205467" y="435429"/>
            <a:ext cx="1018534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i="1" dirty="0">
                <a:latin typeface="Times New Roman"/>
                <a:ea typeface="Times New Roman"/>
                <a:cs typeface="Times New Roman"/>
              </a:rPr>
              <a:t>Сталинградская битва </a:t>
            </a:r>
          </a:p>
          <a:p>
            <a:pPr algn="ctr"/>
            <a:r>
              <a:rPr lang="ru-RU" sz="7200" b="1" i="1" dirty="0">
                <a:latin typeface="Times New Roman"/>
                <a:ea typeface="Times New Roman"/>
                <a:cs typeface="Times New Roman"/>
              </a:rPr>
              <a:t>в цифрах</a:t>
            </a:r>
          </a:p>
          <a:p>
            <a:pPr algn="ctr"/>
            <a:endParaRPr lang="ru-RU" sz="6600" b="1" i="1" dirty="0"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6600" b="1" i="1" dirty="0">
              <a:latin typeface="Times New Roman"/>
              <a:ea typeface="Times New Roman"/>
              <a:cs typeface="Times New Roman"/>
            </a:endParaRPr>
          </a:p>
          <a:p>
            <a:pPr algn="ctr"/>
            <a:endParaRPr lang="ru-RU" sz="6600" b="1" i="1" dirty="0">
              <a:latin typeface="Times New Roman"/>
              <a:ea typeface="Times New Roman"/>
              <a:cs typeface="Times New Roman"/>
            </a:endParaRPr>
          </a:p>
          <a:p>
            <a:pPr algn="ctr"/>
            <a:r>
              <a:rPr lang="ru-RU" sz="4000" i="1" dirty="0">
                <a:latin typeface="Times New Roman"/>
                <a:ea typeface="Times New Roman"/>
                <a:cs typeface="Times New Roman"/>
              </a:rPr>
              <a:t>интегрированный урок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Рисунок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38200" y="-227058"/>
            <a:ext cx="10515600" cy="68463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38259" y="316679"/>
            <a:ext cx="11515556" cy="691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000" b="0" i="1" u="none" strike="noStrike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Соотношение сил на Сталинградском направлении:</a:t>
            </a:r>
          </a:p>
        </p:txBody>
      </p:sp>
      <p:graphicFrame>
        <p:nvGraphicFramePr>
          <p:cNvPr id="6" name="Таблица 5"/>
          <p:cNvGraphicFramePr/>
          <p:nvPr>
            <p:extLst>
              <p:ext uri="{D42A27DB-BD31-4B8C-83A1-F6EECF244321}">
                <p14:modId xmlns:p14="http://schemas.microsoft.com/office/powerpoint/2010/main" val="1324733956"/>
              </p:ext>
            </p:extLst>
          </p:nvPr>
        </p:nvGraphicFramePr>
        <p:xfrm>
          <a:off x="477117" y="1436304"/>
          <a:ext cx="10876683" cy="4914624"/>
        </p:xfrm>
        <a:graphic>
          <a:graphicData uri="http://schemas.openxmlformats.org/drawingml/2006/table">
            <a:tbl>
              <a:tblPr firstRow="1" firstCol="1" bandRow="1"/>
              <a:tblGrid>
                <a:gridCol w="3905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7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3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02523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Силы и средства</a:t>
                      </a:r>
                    </a:p>
                  </a:txBody>
                  <a:tcPr marL="0" marR="15240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СССР</a:t>
                      </a:r>
                    </a:p>
                  </a:txBody>
                  <a:tcPr marL="152400" marR="15240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Германия и союзники</a:t>
                      </a:r>
                    </a:p>
                  </a:txBody>
                  <a:tcPr marL="152400" marR="15240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1533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Личный состав (тыс. чел.)</a:t>
                      </a:r>
                    </a:p>
                  </a:txBody>
                  <a:tcPr marL="0" marR="15240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152400" marR="15240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270</a:t>
                      </a:r>
                    </a:p>
                  </a:txBody>
                  <a:tcPr marL="152400" marR="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90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Орудия и миномёты</a:t>
                      </a:r>
                    </a:p>
                  </a:txBody>
                  <a:tcPr marL="0" marR="15240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</a:p>
                  </a:txBody>
                  <a:tcPr marL="152400" marR="15240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 marL="152400" marR="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90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Танки</a:t>
                      </a:r>
                    </a:p>
                  </a:txBody>
                  <a:tcPr marL="0" marR="15240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</a:p>
                  </a:txBody>
                  <a:tcPr marL="152400" marR="15240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152400" marR="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907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Боевые самолёты</a:t>
                      </a:r>
                    </a:p>
                  </a:txBody>
                  <a:tcPr marL="0" marR="15240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454</a:t>
                      </a:r>
                    </a:p>
                  </a:txBody>
                  <a:tcPr marL="152400" marR="15240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3200" b="1" i="0" u="none" strike="noStrike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152400" marR="0" marT="95250" marB="95250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noFill/>
                    </a:lnB>
                    <a:lnTlToBr w="6350">
                      <a:noFill/>
                    </a:lnTlToBr>
                    <a:lnBlToTr w="6350"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9269" y="496389"/>
            <a:ext cx="10798628" cy="542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1. Бомбардировка Сталинграда 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Условие (для всех групп):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первую минуту бомбардировки на Сталинград было сброшено </a:t>
            </a: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 бомб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Каждую следующую минуту количество сбрасываемых бомб увеличивалось на </a:t>
            </a: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для групп: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1.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бомб было сброшено за </a:t>
            </a: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первые 10 минут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бомбардировки?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2.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бомб было сброшено за </a:t>
            </a: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первые 30 минут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бомбардировки?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3.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бомб было сброшено за </a:t>
            </a:r>
            <a:r>
              <a:rPr lang="ru-RU" sz="2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 час (60 минут)</a:t>
            </a:r>
            <a:r>
              <a:rPr lang="ru-RU" sz="2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бомбардировки?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Текст 2"/>
          <p:cNvSpPr txBox="1">
            <a:spLocks/>
          </p:cNvSpPr>
          <p:nvPr/>
        </p:nvSpPr>
        <p:spPr bwMode="auto">
          <a:xfrm>
            <a:off x="7837715" y="3477124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1300</a:t>
            </a:r>
            <a:endParaRPr lang="ru-RU" b="1" kern="0" dirty="0"/>
          </a:p>
        </p:txBody>
      </p:sp>
      <p:sp>
        <p:nvSpPr>
          <p:cNvPr id="8" name="Текст 2"/>
          <p:cNvSpPr txBox="1">
            <a:spLocks/>
          </p:cNvSpPr>
          <p:nvPr/>
        </p:nvSpPr>
        <p:spPr bwMode="auto">
          <a:xfrm>
            <a:off x="7950926" y="4226061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9900</a:t>
            </a:r>
            <a:endParaRPr lang="ru-RU" b="1" kern="0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 bwMode="auto">
          <a:xfrm>
            <a:off x="8470622" y="5074820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37800</a:t>
            </a:r>
            <a:endParaRPr lang="ru-RU" b="1" kern="0" dirty="0"/>
          </a:p>
        </p:txBody>
      </p:sp>
    </p:spTree>
    <p:extLst>
      <p:ext uri="{BB962C8B-B14F-4D97-AF65-F5344CB8AC3E}">
        <p14:creationId xmlns:p14="http://schemas.microsoft.com/office/powerpoint/2010/main" val="3362921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507" y="522514"/>
            <a:ext cx="11561396" cy="5526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2. Разрушения в городе 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Условие (для всех групп):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Сталинграде до войны насчитывалось: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 – 87,</a:t>
            </a:r>
            <a:endParaRPr lang="ru-RU" sz="2200" dirty="0">
              <a:solidFill>
                <a:srgbClr val="0F111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детских садов – 108,</a:t>
            </a:r>
            <a:endParaRPr lang="ru-RU" sz="2200" dirty="0">
              <a:solidFill>
                <a:srgbClr val="0F111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больниц – 45.</a:t>
            </a:r>
            <a:endParaRPr lang="ru-RU" sz="2200" dirty="0">
              <a:solidFill>
                <a:srgbClr val="0F111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окончания битвы сохранилось: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 – 2,</a:t>
            </a:r>
            <a:endParaRPr lang="ru-RU" sz="2200" dirty="0">
              <a:solidFill>
                <a:srgbClr val="0F111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детских садов – 1,</a:t>
            </a:r>
            <a:endParaRPr lang="ru-RU" sz="2200" dirty="0">
              <a:solidFill>
                <a:srgbClr val="0F111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больниц – 3.</a:t>
            </a:r>
            <a:endParaRPr lang="ru-RU" sz="2200" dirty="0">
              <a:solidFill>
                <a:srgbClr val="0F111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для групп: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1.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Сколько процентов школ было разрушено</a:t>
            </a:r>
            <a:r>
              <a:rPr lang="ru-RU" sz="22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(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 округлите до целых).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2.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Сколько процентов детских садов было разрушено</a:t>
            </a:r>
            <a:r>
              <a:rPr lang="ru-RU" sz="22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(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 округлите до целых).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3.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Сколько процентов больниц было разрушено</a:t>
            </a:r>
            <a:r>
              <a:rPr lang="ru-RU" sz="22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?(</a:t>
            </a: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 округлите до целых).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 bwMode="auto">
          <a:xfrm>
            <a:off x="8157883" y="5457636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93%</a:t>
            </a:r>
            <a:endParaRPr lang="ru-RU" b="1" kern="0" dirty="0"/>
          </a:p>
        </p:txBody>
      </p:sp>
      <p:sp>
        <p:nvSpPr>
          <p:cNvPr id="5" name="Текст 2"/>
          <p:cNvSpPr txBox="1">
            <a:spLocks/>
          </p:cNvSpPr>
          <p:nvPr/>
        </p:nvSpPr>
        <p:spPr bwMode="auto">
          <a:xfrm>
            <a:off x="8928847" y="5032100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99%</a:t>
            </a:r>
            <a:endParaRPr lang="ru-RU" b="1" kern="0" dirty="0"/>
          </a:p>
        </p:txBody>
      </p:sp>
      <p:sp>
        <p:nvSpPr>
          <p:cNvPr id="6" name="Текст 2"/>
          <p:cNvSpPr txBox="1">
            <a:spLocks/>
          </p:cNvSpPr>
          <p:nvPr/>
        </p:nvSpPr>
        <p:spPr bwMode="auto">
          <a:xfrm>
            <a:off x="8274423" y="4672760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98%</a:t>
            </a:r>
            <a:endParaRPr lang="ru-RU" b="1" kern="0" dirty="0"/>
          </a:p>
        </p:txBody>
      </p:sp>
    </p:spTree>
    <p:extLst>
      <p:ext uri="{BB962C8B-B14F-4D97-AF65-F5344CB8AC3E}">
        <p14:creationId xmlns:p14="http://schemas.microsoft.com/office/powerpoint/2010/main" val="3144782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508" y="426720"/>
            <a:ext cx="11573691" cy="5708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3. Трудовой подвиг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Условие (для всех групп):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Сталинградском тракторном заводе (СТЗ) в августе 1942 года рабочие трудились в условиях непрерывных бомбардировок. Несмотря на то, что многие квалифицированные кадры ушли на фронт, завод продолжал выпускать танки Т-34, которые сразу же отправлялись в бой. Рабочие создали «летучие бригады», которые нередко ремонтировали подбитые танки прямо в окопах.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августе 1942 года завод выпускал 12 танков Т-34 в </a:t>
            </a:r>
            <a:r>
              <a:rPr lang="ru-RU" sz="19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сутки.  </a:t>
            </a:r>
            <a:r>
              <a:rPr lang="ru-RU" sz="19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Рабочие 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трудились по 18 часов в сутки, часто без </a:t>
            </a:r>
            <a:r>
              <a:rPr lang="ru-RU" sz="19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выходных</a:t>
            </a:r>
            <a:r>
              <a:rPr lang="ru-RU" sz="19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выполнение срочных фронтовых заказов рабочие выходили в дополнительные смены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для групп: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1.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минут в среднем требовалось рабочим для производства одного танка? (Ответ округлите до целых.)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2.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танков завод выпустил бы за 30 суток при той же производительности?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3.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производительность удалось увеличить на 20% (за счёт внедрения стахановских методов труда), сколько танков завод выпустил бы за те же 20 дней августа?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 bwMode="auto">
          <a:xfrm>
            <a:off x="4921623" y="5793023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288</a:t>
            </a:r>
            <a:endParaRPr lang="ru-RU" b="1" kern="0" dirty="0"/>
          </a:p>
        </p:txBody>
      </p:sp>
      <p:sp>
        <p:nvSpPr>
          <p:cNvPr id="5" name="Текст 2"/>
          <p:cNvSpPr txBox="1">
            <a:spLocks/>
          </p:cNvSpPr>
          <p:nvPr/>
        </p:nvSpPr>
        <p:spPr bwMode="auto">
          <a:xfrm>
            <a:off x="6500282" y="4690689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360</a:t>
            </a:r>
            <a:endParaRPr lang="ru-RU" b="1" kern="0" dirty="0"/>
          </a:p>
        </p:txBody>
      </p:sp>
      <p:sp>
        <p:nvSpPr>
          <p:cNvPr id="6" name="Текст 2"/>
          <p:cNvSpPr txBox="1">
            <a:spLocks/>
          </p:cNvSpPr>
          <p:nvPr/>
        </p:nvSpPr>
        <p:spPr bwMode="auto">
          <a:xfrm>
            <a:off x="8403771" y="3747090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90 мин</a:t>
            </a:r>
            <a:endParaRPr lang="ru-RU" b="1" kern="0" dirty="0"/>
          </a:p>
        </p:txBody>
      </p:sp>
    </p:spTree>
    <p:extLst>
      <p:ext uri="{BB962C8B-B14F-4D97-AF65-F5344CB8AC3E}">
        <p14:creationId xmlns:p14="http://schemas.microsoft.com/office/powerpoint/2010/main" val="2992368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6389" y="374469"/>
            <a:ext cx="11103428" cy="5708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4. Потери авиации 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Условие (для всех групп):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сбитых немецких самолётов за месяцы Сталинградской битвы составляло арифметическую прогрессию.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августе 1942 года было сбито 60 самолётов.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октябре 1942 года — 140 самолётов.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ноябре началось советское контрнаступление (операция «Уран»), и количество сбитых самолётов увеличилось в 1,5 раза по сравнению с октябрём.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для групп: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1.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самолётов было сбито в </a:t>
            </a: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сентябре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сколько раз больше самолётов сбили в октябре по сравнению с августом? (Ответ округлите до целых</a:t>
            </a:r>
            <a:r>
              <a:rPr lang="ru-RU" sz="19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2.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самолётов было сбито за </a:t>
            </a: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 месяца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(август, сентябрь, октябрь)?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3.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самолётов было сбито в ноябре 1942 года? На сколько процентов выросло количество сбитых самолётов в ноябре по сравнению с августом? (Ответ округлите до целых.)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 bwMode="auto">
          <a:xfrm>
            <a:off x="7157881" y="5719705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210; на 250%</a:t>
            </a:r>
            <a:endParaRPr lang="ru-RU" b="1" kern="0" dirty="0"/>
          </a:p>
        </p:txBody>
      </p:sp>
      <p:sp>
        <p:nvSpPr>
          <p:cNvPr id="5" name="Текст 2"/>
          <p:cNvSpPr txBox="1">
            <a:spLocks/>
          </p:cNvSpPr>
          <p:nvPr/>
        </p:nvSpPr>
        <p:spPr bwMode="auto">
          <a:xfrm>
            <a:off x="6131858" y="4610007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300</a:t>
            </a:r>
            <a:endParaRPr lang="ru-RU" b="1" kern="0" dirty="0"/>
          </a:p>
        </p:txBody>
      </p:sp>
      <p:sp>
        <p:nvSpPr>
          <p:cNvPr id="6" name="Текст 2"/>
          <p:cNvSpPr txBox="1">
            <a:spLocks/>
          </p:cNvSpPr>
          <p:nvPr/>
        </p:nvSpPr>
        <p:spPr bwMode="auto">
          <a:xfrm>
            <a:off x="4563035" y="4056344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100; в 2 раза</a:t>
            </a:r>
            <a:endParaRPr lang="ru-RU" b="1" kern="0" dirty="0"/>
          </a:p>
        </p:txBody>
      </p:sp>
    </p:spTree>
    <p:extLst>
      <p:ext uri="{BB962C8B-B14F-4D97-AF65-F5344CB8AC3E}">
        <p14:creationId xmlns:p14="http://schemas.microsoft.com/office/powerpoint/2010/main" val="1017032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3474" y="574767"/>
            <a:ext cx="11086012" cy="6152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5. Контрнаступление под Сталинградом (операция «Уран»)</a:t>
            </a: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Условие (для всех групп):</a:t>
            </a: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19 по 23 ноября 1942 года советские войска Юго-Западного фронта ежедневно увеличивали глубину продвижения.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первый день наступления (19 ноября) войска продвинулись на 20 км.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 следующий день они продвигались на одно и то же число километров больше, чем в предыдущий. В последний день (23 ноября) продвижение составило 36 км.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Однако исторические данные свидетельствуют, что темпы наступления были неравномерными: 22 ноября из-за упорного сопротивления врага продвижение оказалось на 4 км меньше, чем должно было быть по первоначальному плану (арифметической прогрессии).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для групп: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1.</a:t>
            </a: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сколько километров должно было увеличиваться продвижение каждый день по первоначальному плану?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Затем: на сколько километров фактически увеличивалось продвижение 21 ноября, если известно, что 20 ноября войска прошли 24 км?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2.</a:t>
            </a: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километров должны были пройти войска 22 ноября по первоначальному плану?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Затем: сколько километров они прошли фактически в этот день?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3.</a:t>
            </a: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километров планировалось пройти за все пять дней (с 19 по 23 ноября)?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Затем: сколько километров было пройдено фактически, если известно, что из-за задержки 22 ноября общее продвижение оказалось на 4 км меньше запланированного?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Текст 2"/>
          <p:cNvSpPr>
            <a:spLocks noGrp="1"/>
          </p:cNvSpPr>
          <p:nvPr>
            <p:ph type="body" idx="1"/>
          </p:nvPr>
        </p:nvSpPr>
        <p:spPr>
          <a:xfrm>
            <a:off x="7704319" y="5963678"/>
            <a:ext cx="5386917" cy="639762"/>
          </a:xfrm>
        </p:spPr>
        <p:txBody>
          <a:bodyPr/>
          <a:lstStyle/>
          <a:p>
            <a:r>
              <a:rPr lang="ru-RU" dirty="0" smtClean="0"/>
              <a:t>140км; 136км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idx="1"/>
          </p:nvPr>
        </p:nvSpPr>
        <p:spPr>
          <a:xfrm>
            <a:off x="8283388" y="4773197"/>
            <a:ext cx="5386917" cy="639762"/>
          </a:xfrm>
        </p:spPr>
        <p:txBody>
          <a:bodyPr/>
          <a:lstStyle/>
          <a:p>
            <a:r>
              <a:rPr lang="ru-RU" dirty="0" smtClean="0"/>
              <a:t>32км; 28км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"/>
          </p:nvPr>
        </p:nvSpPr>
        <p:spPr>
          <a:xfrm>
            <a:off x="9126070" y="4099019"/>
            <a:ext cx="5386917" cy="639762"/>
          </a:xfrm>
        </p:spPr>
        <p:txBody>
          <a:bodyPr/>
          <a:lstStyle/>
          <a:p>
            <a:r>
              <a:rPr lang="ru-RU" dirty="0" smtClean="0"/>
              <a:t>4км; 28км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3770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2184" y="464218"/>
            <a:ext cx="9980022" cy="1640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6. Сравнение потерь 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Условие (для всех групп):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Сталинградская битва длилась 200 дней. Для расчётов используются следующие данные (на основе архивных материалов и исследований историков):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2184" y="4161570"/>
            <a:ext cx="10694125" cy="2579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для групп: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1.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сколько раз потери немецких войск превышают потери советских войск? (Ответ округлите до десятых.)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2.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всего погибло человек за время Сталинградской </a:t>
            </a:r>
            <a:r>
              <a:rPr lang="ru-RU" sz="19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битвы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9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3.</a:t>
            </a: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сколько человек потери немецких войск больше потерь советских войск?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572721"/>
              </p:ext>
            </p:extLst>
          </p:nvPr>
        </p:nvGraphicFramePr>
        <p:xfrm>
          <a:off x="3971105" y="1825981"/>
          <a:ext cx="5930540" cy="2493470"/>
        </p:xfrm>
        <a:graphic>
          <a:graphicData uri="http://schemas.openxmlformats.org/drawingml/2006/table">
            <a:tbl>
              <a:tblPr firstRow="1" firstCol="1" bandRow="1"/>
              <a:tblGrid>
                <a:gridCol w="2965270">
                  <a:extLst>
                    <a:ext uri="{9D8B030D-6E8A-4147-A177-3AD203B41FA5}">
                      <a16:colId xmlns:a16="http://schemas.microsoft.com/office/drawing/2014/main" val="2157373874"/>
                    </a:ext>
                  </a:extLst>
                </a:gridCol>
                <a:gridCol w="2965270">
                  <a:extLst>
                    <a:ext uri="{9D8B030D-6E8A-4147-A177-3AD203B41FA5}">
                      <a16:colId xmlns:a16="http://schemas.microsoft.com/office/drawing/2014/main" val="3411666277"/>
                    </a:ext>
                  </a:extLst>
                </a:gridCol>
              </a:tblGrid>
              <a:tr h="4123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 потерь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человек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099487"/>
                  </a:ext>
                </a:extLst>
              </a:tr>
              <a:tr h="8386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Безвозвратные потери Красной армии (убитыми, умершими от ран, пропавшими без вести)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698054"/>
                  </a:ext>
                </a:extLst>
              </a:tr>
              <a:tr h="621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Потери вермахта и союзников (убитыми, умершими, пленными)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800 000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54451"/>
                  </a:ext>
                </a:extLst>
              </a:tr>
              <a:tr h="621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Погибшие мирные жители Сталинграда (среднее значение)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75 000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324541"/>
                  </a:ext>
                </a:extLst>
              </a:tr>
            </a:tbl>
          </a:graphicData>
        </a:graphic>
      </p:graphicFrame>
      <p:sp>
        <p:nvSpPr>
          <p:cNvPr id="7" name="Текст 2"/>
          <p:cNvSpPr txBox="1">
            <a:spLocks/>
          </p:cNvSpPr>
          <p:nvPr/>
        </p:nvSpPr>
        <p:spPr bwMode="auto">
          <a:xfrm>
            <a:off x="7208186" y="6211264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на 320 000</a:t>
            </a:r>
            <a:endParaRPr lang="ru-RU" b="1" kern="0" dirty="0"/>
          </a:p>
        </p:txBody>
      </p:sp>
      <p:sp>
        <p:nvSpPr>
          <p:cNvPr id="8" name="Текст 2"/>
          <p:cNvSpPr txBox="1">
            <a:spLocks/>
          </p:cNvSpPr>
          <p:nvPr/>
        </p:nvSpPr>
        <p:spPr bwMode="auto">
          <a:xfrm>
            <a:off x="6152605" y="5571502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1 355 000</a:t>
            </a:r>
            <a:endParaRPr lang="ru-RU" b="1" kern="0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 bwMode="auto">
          <a:xfrm>
            <a:off x="6871063" y="5041452"/>
            <a:ext cx="538691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kern="0" dirty="0" smtClean="0"/>
              <a:t>в 1,7 раз</a:t>
            </a:r>
            <a:endParaRPr lang="ru-RU" b="1" kern="0" dirty="0"/>
          </a:p>
        </p:txBody>
      </p:sp>
    </p:spTree>
    <p:extLst>
      <p:ext uri="{BB962C8B-B14F-4D97-AF65-F5344CB8AC3E}">
        <p14:creationId xmlns:p14="http://schemas.microsoft.com/office/powerpoint/2010/main" val="2499522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dirty="0" smtClean="0"/>
              <a:t>Лента осознания</a:t>
            </a:r>
            <a:endParaRPr lang="ru-RU" sz="7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26423" y="1600201"/>
            <a:ext cx="11355977" cy="452596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sz="1800" dirty="0" smtClean="0"/>
              <a:t>                                     </a:t>
            </a:r>
            <a:endParaRPr lang="ru-RU" sz="18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609600" y="1976846"/>
            <a:ext cx="10972800" cy="14194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525219"/>
              </p:ext>
            </p:extLst>
          </p:nvPr>
        </p:nvGraphicFramePr>
        <p:xfrm>
          <a:off x="2032000" y="719666"/>
          <a:ext cx="8127999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09269985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6771694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055010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503501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827466"/>
              </p:ext>
            </p:extLst>
          </p:nvPr>
        </p:nvGraphicFramePr>
        <p:xfrm>
          <a:off x="609601" y="3402148"/>
          <a:ext cx="10772502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9028">
                  <a:extLst>
                    <a:ext uri="{9D8B030D-6E8A-4147-A177-3AD203B41FA5}">
                      <a16:colId xmlns:a16="http://schemas.microsoft.com/office/drawing/2014/main" val="2910033636"/>
                    </a:ext>
                  </a:extLst>
                </a:gridCol>
                <a:gridCol w="5050971">
                  <a:extLst>
                    <a:ext uri="{9D8B030D-6E8A-4147-A177-3AD203B41FA5}">
                      <a16:colId xmlns:a16="http://schemas.microsoft.com/office/drawing/2014/main" val="2014133177"/>
                    </a:ext>
                  </a:extLst>
                </a:gridCol>
                <a:gridCol w="3152503">
                  <a:extLst>
                    <a:ext uri="{9D8B030D-6E8A-4147-A177-3AD203B41FA5}">
                      <a16:colId xmlns:a16="http://schemas.microsoft.com/office/drawing/2014/main" val="2742529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Это просто </a:t>
                      </a:r>
                    </a:p>
                    <a:p>
                      <a:pPr algn="ctr"/>
                      <a:r>
                        <a:rPr lang="ru-RU" sz="2400" dirty="0" smtClean="0"/>
                        <a:t>цифры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Сталинградская битва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Теперь я понимаю, что за ними – судьбы людей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615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097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000000"/>
      </a:accent2>
      <a:accent3>
        <a:srgbClr val="FFFFFF"/>
      </a:accent3>
      <a:accent4>
        <a:srgbClr val="000000"/>
      </a:accent4>
      <a:accent5>
        <a:srgbClr val="DAEDEF"/>
      </a:accent5>
      <a:accent6>
        <a:srgbClr val="000000"/>
      </a:accent6>
      <a:hlink>
        <a:srgbClr val="000000"/>
      </a:hlink>
      <a:folHlink>
        <a:srgbClr val="0000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0000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199</Words>
  <Application>Microsoft Office PowerPoint</Application>
  <PresentationFormat>Широкоэкранный</PresentationFormat>
  <Paragraphs>120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Default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Лента осознания</vt:lpstr>
    </vt:vector>
  </TitlesOfParts>
  <Company>Mobile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Юлия Бреусова</dc:creator>
  <cp:lastModifiedBy>User</cp:lastModifiedBy>
  <cp:revision>8</cp:revision>
  <dcterms:created xsi:type="dcterms:W3CDTF">2017-06-21T13:57:27Z</dcterms:created>
  <dcterms:modified xsi:type="dcterms:W3CDTF">2026-03-23T18:20:48Z</dcterms:modified>
</cp:coreProperties>
</file>